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DB8E0-58DC-4860-A856-8C79D353233E}" type="datetimeFigureOut">
              <a:rPr lang="ru-KZ" smtClean="0"/>
              <a:t>21.09.2024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34D61-36BF-430E-AD35-51E5A6DD3953}" type="slidenum">
              <a:rPr lang="ru-KZ" smtClean="0"/>
              <a:t>‹#›</a:t>
            </a:fld>
            <a:endParaRPr lang="ru-KZ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18409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DB8E0-58DC-4860-A856-8C79D353233E}" type="datetimeFigureOut">
              <a:rPr lang="ru-KZ" smtClean="0"/>
              <a:t>21.09.2024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34D61-36BF-430E-AD35-51E5A6DD3953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9396605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DB8E0-58DC-4860-A856-8C79D353233E}" type="datetimeFigureOut">
              <a:rPr lang="ru-KZ" smtClean="0"/>
              <a:t>21.09.2024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34D61-36BF-430E-AD35-51E5A6DD3953}" type="slidenum">
              <a:rPr lang="ru-KZ" smtClean="0"/>
              <a:t>‹#›</a:t>
            </a:fld>
            <a:endParaRPr lang="ru-KZ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0977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DB8E0-58DC-4860-A856-8C79D353233E}" type="datetimeFigureOut">
              <a:rPr lang="ru-KZ" smtClean="0"/>
              <a:t>21.09.2024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34D61-36BF-430E-AD35-51E5A6DD3953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0909295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DB8E0-58DC-4860-A856-8C79D353233E}" type="datetimeFigureOut">
              <a:rPr lang="ru-KZ" smtClean="0"/>
              <a:t>21.09.2024</a:t>
            </a:fld>
            <a:endParaRPr lang="ru-K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34D61-36BF-430E-AD35-51E5A6DD3953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4615650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DB8E0-58DC-4860-A856-8C79D353233E}" type="datetimeFigureOut">
              <a:rPr lang="ru-KZ" smtClean="0"/>
              <a:t>21.09.2024</a:t>
            </a:fld>
            <a:endParaRPr lang="ru-K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34D61-36BF-430E-AD35-51E5A6DD3953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499367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DB8E0-58DC-4860-A856-8C79D353233E}" type="datetimeFigureOut">
              <a:rPr lang="ru-KZ" smtClean="0"/>
              <a:t>21.09.2024</a:t>
            </a:fld>
            <a:endParaRPr lang="ru-K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K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34D61-36BF-430E-AD35-51E5A6DD3953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139345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AE9DB8E0-58DC-4860-A856-8C79D353233E}" type="datetimeFigureOut">
              <a:rPr lang="ru-KZ" smtClean="0"/>
              <a:t>21.09.2024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8D34D61-36BF-430E-AD35-51E5A6DD3953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4122881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DB8E0-58DC-4860-A856-8C79D353233E}" type="datetimeFigureOut">
              <a:rPr lang="ru-KZ" smtClean="0"/>
              <a:t>21.09.2024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34D61-36BF-430E-AD35-51E5A6DD3953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41731040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DB8E0-58DC-4860-A856-8C79D353233E}" type="datetimeFigureOut">
              <a:rPr lang="ru-KZ" smtClean="0"/>
              <a:t>21.09.2024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34D61-36BF-430E-AD35-51E5A6DD3953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5797339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DB8E0-58DC-4860-A856-8C79D353233E}" type="datetimeFigureOut">
              <a:rPr lang="ru-KZ" smtClean="0"/>
              <a:t>21.09.2024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34D61-36BF-430E-AD35-51E5A6DD3953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364035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AE9DB8E0-58DC-4860-A856-8C79D353233E}" type="datetimeFigureOut">
              <a:rPr lang="ru-KZ" smtClean="0"/>
              <a:t>21.09.2024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E8D34D61-36BF-430E-AD35-51E5A6DD3953}" type="slidenum">
              <a:rPr lang="ru-KZ" smtClean="0"/>
              <a:t>‹#›</a:t>
            </a:fld>
            <a:endParaRPr lang="ru-KZ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9801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501EDC-BC95-475C-8E10-8881908588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74838" y="1201405"/>
            <a:ext cx="8803804" cy="1236996"/>
          </a:xfrm>
        </p:spPr>
        <p:txBody>
          <a:bodyPr>
            <a:normAutofit/>
          </a:bodyPr>
          <a:lstStyle/>
          <a:p>
            <a:pPr algn="ctr"/>
            <a:r>
              <a:rPr lang="ru-RU" sz="4400" b="0" i="0" u="none" strike="noStrike" dirty="0">
                <a:solidFill>
                  <a:srgbClr val="0B5195"/>
                </a:solidFill>
                <a:effectLst/>
                <a:latin typeface="Arial" panose="020B0604020202020204" pitchFamily="34" charset="0"/>
              </a:rPr>
              <a:t>Основы ГИС и обработка геодезических данных</a:t>
            </a:r>
            <a:endParaRPr lang="ru-KZ" sz="44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432C68E-92BD-48BB-BC96-0D78F711D5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6800" y="2786216"/>
            <a:ext cx="10058400" cy="114300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Лекция 15 . «Геоинформационная система </a:t>
            </a:r>
            <a:r>
              <a:rPr lang="en-US" sz="2800" b="1" dirty="0">
                <a:solidFill>
                  <a:schemeClr val="tx1"/>
                </a:solidFill>
              </a:rPr>
              <a:t>ITRIS</a:t>
            </a:r>
            <a:r>
              <a:rPr lang="ru-RU" sz="2800" b="1" dirty="0">
                <a:solidFill>
                  <a:schemeClr val="tx1"/>
                </a:solidFill>
              </a:rPr>
              <a:t>»</a:t>
            </a:r>
            <a:endParaRPr lang="ru-KZ" sz="2800" b="1" dirty="0">
              <a:solidFill>
                <a:schemeClr val="tx1"/>
              </a:solidFill>
            </a:endParaRPr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40E226D1-C177-4C3E-B549-09AB972A8663}"/>
              </a:ext>
            </a:extLst>
          </p:cNvPr>
          <p:cNvSpPr txBox="1">
            <a:spLocks/>
          </p:cNvSpPr>
          <p:nvPr/>
        </p:nvSpPr>
        <p:spPr>
          <a:xfrm>
            <a:off x="1504335" y="4798141"/>
            <a:ext cx="10058400" cy="114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cap="none" dirty="0">
                <a:solidFill>
                  <a:schemeClr val="tx1"/>
                </a:solidFill>
              </a:rPr>
              <a:t>Лектор </a:t>
            </a:r>
          </a:p>
          <a:p>
            <a:r>
              <a:rPr lang="ru-RU" b="1" cap="none" dirty="0">
                <a:solidFill>
                  <a:schemeClr val="tx1"/>
                </a:solidFill>
              </a:rPr>
              <a:t>Старший преподаватель </a:t>
            </a:r>
            <a:r>
              <a:rPr lang="ru-RU" b="1" cap="none" dirty="0" err="1">
                <a:solidFill>
                  <a:schemeClr val="tx1"/>
                </a:solidFill>
              </a:rPr>
              <a:t>Кутубаева</a:t>
            </a:r>
            <a:r>
              <a:rPr lang="ru-RU" b="1" cap="none" dirty="0">
                <a:solidFill>
                  <a:schemeClr val="tx1"/>
                </a:solidFill>
              </a:rPr>
              <a:t> А.А.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endParaRPr lang="ru-KZ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22387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872582D6-B614-47E7-8C9E-000071182E6B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914400" y="324413"/>
            <a:ext cx="10697497" cy="5722426"/>
          </a:xfrm>
        </p:spPr>
        <p:txBody>
          <a:bodyPr>
            <a:normAutofit/>
          </a:bodyPr>
          <a:lstStyle/>
          <a:p>
            <a:pPr algn="just">
              <a:spcBef>
                <a:spcPct val="50000"/>
              </a:spcBef>
            </a:pPr>
            <a:r>
              <a:rPr lang="ru-RU" altLang="ru-KZ" sz="2400" dirty="0">
                <a:solidFill>
                  <a:schemeClr val="accent2">
                    <a:lumMod val="75000"/>
                  </a:schemeClr>
                </a:solidFill>
              </a:rPr>
              <a:t>В настоящее время для проведения сейсмического мониторинга и анализа данных используются различные информационные технологии позволяющие автоматизировать процесс обработки сейсмологических данных и визуализации полученных результатов. </a:t>
            </a:r>
          </a:p>
          <a:p>
            <a:pPr algn="just">
              <a:spcBef>
                <a:spcPct val="50000"/>
              </a:spcBef>
            </a:pPr>
            <a:r>
              <a:rPr lang="ru-RU" altLang="ru-KZ" sz="2400" dirty="0">
                <a:solidFill>
                  <a:schemeClr val="accent2">
                    <a:lumMod val="75000"/>
                  </a:schemeClr>
                </a:solidFill>
              </a:rPr>
              <a:t>Одним из таких современных инструментов является система ITRIS, разработанная в рамках лаборатории математических методов геофизики </a:t>
            </a:r>
            <a:r>
              <a:rPr lang="ru-RU" altLang="ru-KZ" sz="2400" dirty="0" err="1">
                <a:solidFill>
                  <a:schemeClr val="accent2">
                    <a:lumMod val="75000"/>
                  </a:schemeClr>
                </a:solidFill>
              </a:rPr>
              <a:t>ИВМиМГ</a:t>
            </a:r>
            <a:r>
              <a:rPr lang="ru-RU" altLang="ru-KZ" sz="2400" dirty="0">
                <a:solidFill>
                  <a:schemeClr val="accent2">
                    <a:lumMod val="75000"/>
                  </a:schemeClr>
                </a:solidFill>
              </a:rPr>
              <a:t> СО РАН. </a:t>
            </a:r>
          </a:p>
          <a:p>
            <a:pPr algn="just">
              <a:spcBef>
                <a:spcPct val="50000"/>
              </a:spcBef>
            </a:pPr>
            <a:r>
              <a:rPr lang="ru-RU" altLang="ru-KZ" sz="2400" dirty="0">
                <a:solidFill>
                  <a:schemeClr val="accent2">
                    <a:lumMod val="75000"/>
                  </a:schemeClr>
                </a:solidFill>
              </a:rPr>
              <a:t>Система ITRIS, является продуктом совместных усилий как ученых, занимающихся фундаментальными разработками в области изучения природных катастроф, так и специалистов по информационным технологиям. Геоинформационная система ITRIS основана на принципах ГИС-технологий и объединяет в своем составе специализированные базы данных, программные компоненты для моделирования, инструменты для обработки и анализа </a:t>
            </a:r>
            <a:r>
              <a:rPr lang="ru-RU" altLang="ru-KZ" sz="2400" dirty="0" err="1">
                <a:solidFill>
                  <a:schemeClr val="accent2">
                    <a:lumMod val="75000"/>
                  </a:schemeClr>
                </a:solidFill>
              </a:rPr>
              <a:t>геоданных</a:t>
            </a:r>
            <a:r>
              <a:rPr lang="ru-RU" altLang="ru-KZ" sz="2400" dirty="0">
                <a:solidFill>
                  <a:schemeClr val="accent2">
                    <a:lumMod val="75000"/>
                  </a:schemeClr>
                </a:solidFill>
              </a:rPr>
              <a:t>, включающих спутниковые снимки, цифровые модели суши и морского дна, материалы дистанционного зондирования </a:t>
            </a:r>
            <a:endParaRPr lang="ru-KZ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59632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114FD995-6D65-4225-A3A8-9FF6AE2DA674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995948" y="1504335"/>
            <a:ext cx="8544232" cy="2968677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altLang="ru-KZ" sz="2800" b="1" dirty="0">
                <a:solidFill>
                  <a:schemeClr val="accent2">
                    <a:lumMod val="75000"/>
                  </a:schemeClr>
                </a:solidFill>
              </a:rPr>
              <a:t>Особенностью программы является пользовательский интерфейс, позволяющий легко выполнять обработку, поиск и трехмерную визуализацию пространственных данных. Графическая оболочка программы написана на языке C# и построена в качестве картографической системы ГИС-типа, она обеспечивает легкую и эффективную манипуляции картами, 3D-моделями и данными.</a:t>
            </a:r>
            <a:endParaRPr lang="ru-KZ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67931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7D302E-709D-42AC-9BDC-D19A8FC18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altLang="ru-KZ" sz="4800" b="1" dirty="0">
                <a:solidFill>
                  <a:schemeClr val="accent2">
                    <a:lumMod val="75000"/>
                  </a:schemeClr>
                </a:solidFill>
              </a:rPr>
              <a:t>Интерфейс геоинформационной системы </a:t>
            </a:r>
            <a:r>
              <a:rPr lang="en-US" altLang="ru-KZ" sz="4800" b="1" dirty="0">
                <a:solidFill>
                  <a:schemeClr val="accent2">
                    <a:lumMod val="75000"/>
                  </a:schemeClr>
                </a:solidFill>
              </a:rPr>
              <a:t>ITRIS</a:t>
            </a:r>
            <a:endParaRPr lang="ru-KZ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168E926-F16A-4AFA-A48B-B7A3D8D3A4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5266" y="1661298"/>
            <a:ext cx="9107171" cy="4734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9109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7D302E-709D-42AC-9BDC-D19A8FC18A3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199535" y="4327987"/>
            <a:ext cx="10058400" cy="1233487"/>
          </a:xfrm>
        </p:spPr>
        <p:txBody>
          <a:bodyPr>
            <a:normAutofit fontScale="90000"/>
          </a:bodyPr>
          <a:lstStyle/>
          <a:p>
            <a:r>
              <a:rPr lang="ru-RU" altLang="ru-KZ" sz="3600" dirty="0"/>
              <a:t>В системе ITRIS успешно используются модули прогнозирования и оценки ущерба при землетрясениях, возможно моделирование и других природных катастроф, таких как цунами, наводнения, извержения вулканов, сели и пр. Для координации работы организаций по чрезвычайным ситуациям и для научных исследований в области моделирования природных катастроф необходима максимально полная и достоверная информация о том или ином событии. Система ITRIS включает в себя специализированные реляционные базы данных. В зависимости от пользовательской задачи база данных может быть дополнена другими видами данных.</a:t>
            </a:r>
            <a:endParaRPr lang="ru-KZ" sz="3600" dirty="0"/>
          </a:p>
        </p:txBody>
      </p:sp>
    </p:spTree>
    <p:extLst>
      <p:ext uri="{BB962C8B-B14F-4D97-AF65-F5344CB8AC3E}">
        <p14:creationId xmlns:p14="http://schemas.microsoft.com/office/powerpoint/2010/main" val="4263128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114FD995-6D65-4225-A3A8-9FF6AE2DA6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33884" y="1995948"/>
            <a:ext cx="6180557" cy="3617507"/>
          </a:xfrm>
        </p:spPr>
        <p:txBody>
          <a:bodyPr/>
          <a:lstStyle/>
          <a:p>
            <a:pPr marL="0" indent="0">
              <a:buNone/>
            </a:pPr>
            <a:r>
              <a:rPr lang="ru-RU" altLang="ru-KZ" b="1" dirty="0"/>
              <a:t>В системе ITRIS доступны такие базы данных природных явлений как землетрясения, вулканы, цунами, высоты цунами, удары метеоритов, наводнения, </a:t>
            </a:r>
            <a:r>
              <a:rPr lang="ru-RU" altLang="ru-KZ" b="1" dirty="0" err="1"/>
              <a:t>TideNet</a:t>
            </a:r>
            <a:r>
              <a:rPr lang="ru-RU" altLang="ru-KZ" b="1" dirty="0"/>
              <a:t> (сеть датчиков наблюдений за высотой волны, прилива), </a:t>
            </a:r>
            <a:r>
              <a:rPr lang="ru-RU" altLang="ru-KZ" b="1" dirty="0" err="1"/>
              <a:t>SeisNet</a:t>
            </a:r>
            <a:r>
              <a:rPr lang="ru-RU" altLang="ru-KZ" b="1" dirty="0"/>
              <a:t> (сеть датчиков наблюдений за сейсмической активностью).</a:t>
            </a:r>
            <a:endParaRPr lang="ru-KZ" dirty="0"/>
          </a:p>
        </p:txBody>
      </p:sp>
      <p:pic>
        <p:nvPicPr>
          <p:cNvPr id="2050" name="Picture 2" descr="PDF) TideNet: A Web-based Tidal Data Access, Processing and Analysis Tool,  Part 1 – NWS Tidal Database">
            <a:extLst>
              <a:ext uri="{FF2B5EF4-FFF2-40B4-BE49-F238E27FC236}">
                <a16:creationId xmlns:a16="http://schemas.microsoft.com/office/drawing/2014/main" id="{D2703F84-AA5D-4B5B-935C-B4E6201BA1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915" y="1102442"/>
            <a:ext cx="4653116" cy="4653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33583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114FD995-6D65-4225-A3A8-9FF6AE2DA674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757084" y="365585"/>
            <a:ext cx="10579510" cy="191549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altLang="ru-KZ" sz="2000" b="1" dirty="0"/>
              <a:t>Основные опции для работы с базой данных доступны в меню Tools и реализуются с помощью инструмента Data </a:t>
            </a:r>
            <a:r>
              <a:rPr lang="ru-RU" altLang="ru-KZ" sz="2000" b="1" dirty="0" err="1"/>
              <a:t>Viewer</a:t>
            </a:r>
            <a:r>
              <a:rPr lang="ru-RU" altLang="ru-KZ" sz="2000" b="1" dirty="0"/>
              <a:t>, который позволяет, открыв необходимую базу данных, выполнить поиск, выборку, сортировку в соответствии с заданными параметрами. База данных землетрясений (Рисунок 2) состоит из таблиц, в которых содержатся данные о дате и времени, координатах эпицентра, глубине и магнитуде землетрясения.</a:t>
            </a:r>
            <a:endParaRPr lang="ru-KZ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34705A8-3386-4CD4-9099-85B7F97A1B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6684" y="1897626"/>
            <a:ext cx="8836713" cy="4371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8481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114FD995-6D65-4225-A3A8-9FF6AE2DA6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79" y="1229032"/>
            <a:ext cx="9895186" cy="464006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Полезной функцией, реализованной в ITRIS, является возможность выполнения различных видов выборки, с помощью которых пользователь сможет указывать территорию: – по территории, пункт Select Area расположен на панели инструментов, он позволяет задать область на карте для проведения выборки из списка данных. На рисунке на предыдущем слайде  отмечена территория Казахстана и показаны эпицентры произошедших землетрясений, каждая окружность соответствует отдельному явлению, а ее размер и цвет соответствуют параметрам землетрясения – по фильтру, пункт Filter позволяет пользователю задать диапазоны значений для интересующих его полей данных. После применения фильтра пользователь визуально может увидеть эпицентры землетрясений. В диалоговом окне Filter пользователь с помощью выбора широты и долготы, определяет землетрясения, произошедшие на определенной территории Казахстана.</a:t>
            </a:r>
          </a:p>
          <a:p>
            <a:pPr marL="0" indent="0">
              <a:buNone/>
            </a:pPr>
            <a:r>
              <a:rPr lang="ru-RU" dirty="0"/>
              <a:t>В системе ITRIS выполняется моделирование параметров источника землетрясения, которое позволяет спрогнозировать ущерб от землетрясения, с обозначением населенных пунктов и степени возможного повреждения. В первую очередь, для определения источника землетрясения пользователю необходимо выбрать режим моделирования.</a:t>
            </a:r>
            <a:endParaRPr lang="ru-KZ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34993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>
            <a:extLst>
              <a:ext uri="{FF2B5EF4-FFF2-40B4-BE49-F238E27FC236}">
                <a16:creationId xmlns:a16="http://schemas.microsoft.com/office/drawing/2014/main" id="{9883D3F9-BCE8-49F6-BBC0-1849964E7D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1666" y="591292"/>
            <a:ext cx="10381856" cy="5675415"/>
          </a:xfrm>
        </p:spPr>
      </p:pic>
    </p:spTree>
    <p:extLst>
      <p:ext uri="{BB962C8B-B14F-4D97-AF65-F5344CB8AC3E}">
        <p14:creationId xmlns:p14="http://schemas.microsoft.com/office/powerpoint/2010/main" val="7007856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7D865A71-E7F3-4437-B6B0-CC258C3853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8310" y="1859764"/>
            <a:ext cx="10058400" cy="1450757"/>
          </a:xfrm>
        </p:spPr>
        <p:txBody>
          <a:bodyPr/>
          <a:lstStyle/>
          <a:p>
            <a:pPr algn="ctr"/>
            <a:r>
              <a:rPr lang="ru-RU" dirty="0"/>
              <a:t>Благодарю за внимание!</a:t>
            </a:r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1494064644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30</TotalTime>
  <Words>547</Words>
  <Application>Microsoft Office PowerPoint</Application>
  <PresentationFormat>Широкоэкранный</PresentationFormat>
  <Paragraphs>15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Ретро</vt:lpstr>
      <vt:lpstr>Основы ГИС и обработка геодезических данных</vt:lpstr>
      <vt:lpstr>Презентация PowerPoint</vt:lpstr>
      <vt:lpstr>Презентация PowerPoint</vt:lpstr>
      <vt:lpstr>Интерфейс геоинформационной системы ITRIS</vt:lpstr>
      <vt:lpstr>В системе ITRIS успешно используются модули прогнозирования и оценки ущерба при землетрясениях, возможно моделирование и других природных катастроф, таких как цунами, наводнения, извержения вулканов, сели и пр. Для координации работы организаций по чрезвычайным ситуациям и для научных исследований в области моделирования природных катастроф необходима максимально полная и достоверная информация о том или ином событии. Система ITRIS включает в себя специализированные реляционные базы данных. В зависимости от пользовательской задачи база данных может быть дополнена другими видами данных.</vt:lpstr>
      <vt:lpstr>Презентация PowerPoint</vt:lpstr>
      <vt:lpstr>Презентация PowerPoint</vt:lpstr>
      <vt:lpstr>Презентация PowerPoint</vt:lpstr>
      <vt:lpstr>Презентация PowerPoint</vt:lpstr>
      <vt:lpstr>Благодарю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Основы ГИС и обработка геодезических данных</dc:title>
  <dc:creator>Acer</dc:creator>
  <cp:lastModifiedBy>Acer</cp:lastModifiedBy>
  <cp:revision>7</cp:revision>
  <dcterms:created xsi:type="dcterms:W3CDTF">2024-09-18T15:24:00Z</dcterms:created>
  <dcterms:modified xsi:type="dcterms:W3CDTF">2024-09-21T07:54:05Z</dcterms:modified>
</cp:coreProperties>
</file>